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9" r:id="rId3"/>
    <p:sldId id="286" r:id="rId4"/>
    <p:sldId id="296" r:id="rId5"/>
    <p:sldId id="278" r:id="rId6"/>
    <p:sldId id="294" r:id="rId7"/>
    <p:sldId id="298" r:id="rId8"/>
    <p:sldId id="295" r:id="rId9"/>
    <p:sldId id="293" r:id="rId10"/>
    <p:sldId id="292" r:id="rId11"/>
    <p:sldId id="297" r:id="rId12"/>
    <p:sldId id="28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F366F3-9558-4F2D-8476-151DA535C31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89FF16-2BF3-4B64-9F75-8BFEF031D5C4}">
      <dgm:prSet phldrT="[Текст]"/>
      <dgm:spPr/>
      <dgm:t>
        <a:bodyPr/>
        <a:lstStyle/>
        <a:p>
          <a:r>
            <a:rPr lang="ru-RU" b="0" i="0" dirty="0"/>
            <a:t>во-первых, лишь немногие из людей способны быть лидерами,</a:t>
          </a:r>
          <a:endParaRPr lang="ru-RU" dirty="0"/>
        </a:p>
      </dgm:t>
    </dgm:pt>
    <dgm:pt modelId="{BC3F8269-EF84-4C4E-9B11-E53C0391E6A7}" type="parTrans" cxnId="{D8204E48-F650-46BE-B604-1F7F557C8599}">
      <dgm:prSet/>
      <dgm:spPr/>
      <dgm:t>
        <a:bodyPr/>
        <a:lstStyle/>
        <a:p>
          <a:endParaRPr lang="ru-RU"/>
        </a:p>
      </dgm:t>
    </dgm:pt>
    <dgm:pt modelId="{11CF2DC2-BA43-45EF-A92F-96F01DA67D4B}" type="sibTrans" cxnId="{D8204E48-F650-46BE-B604-1F7F557C8599}">
      <dgm:prSet/>
      <dgm:spPr/>
      <dgm:t>
        <a:bodyPr/>
        <a:lstStyle/>
        <a:p>
          <a:endParaRPr lang="ru-RU"/>
        </a:p>
      </dgm:t>
    </dgm:pt>
    <dgm:pt modelId="{B180DEB5-DF69-48F5-9FD7-CB09C9D8B8FC}">
      <dgm:prSet phldrT="[Текст]"/>
      <dgm:spPr/>
      <dgm:t>
        <a:bodyPr/>
        <a:lstStyle/>
        <a:p>
          <a:r>
            <a:rPr lang="ru-RU" b="0" i="0"/>
            <a:t>во-вторых, большинство людей стремится к тому, чтобы ими руководили.</a:t>
          </a:r>
          <a:endParaRPr lang="ru-RU"/>
        </a:p>
      </dgm:t>
    </dgm:pt>
    <dgm:pt modelId="{50E35D18-4042-424D-B85F-AE6588A04CB2}" type="parTrans" cxnId="{86DDF62A-C4FE-42F1-946D-48FBDA889067}">
      <dgm:prSet/>
      <dgm:spPr/>
      <dgm:t>
        <a:bodyPr/>
        <a:lstStyle/>
        <a:p>
          <a:endParaRPr lang="ru-RU"/>
        </a:p>
      </dgm:t>
    </dgm:pt>
    <dgm:pt modelId="{DEDE2D5E-A912-4C44-B2EB-3112A3D4EDB4}" type="sibTrans" cxnId="{86DDF62A-C4FE-42F1-946D-48FBDA889067}">
      <dgm:prSet/>
      <dgm:spPr/>
      <dgm:t>
        <a:bodyPr/>
        <a:lstStyle/>
        <a:p>
          <a:endParaRPr lang="ru-RU"/>
        </a:p>
      </dgm:t>
    </dgm:pt>
    <dgm:pt modelId="{191CD0F0-92C9-42FD-94E1-D34FDB2DBDD2}" type="pres">
      <dgm:prSet presAssocID="{07F366F3-9558-4F2D-8476-151DA535C31F}" presName="Name0" presStyleCnt="0">
        <dgm:presLayoutVars>
          <dgm:dir/>
          <dgm:animLvl val="lvl"/>
          <dgm:resizeHandles/>
        </dgm:presLayoutVars>
      </dgm:prSet>
      <dgm:spPr/>
    </dgm:pt>
    <dgm:pt modelId="{8AA39B48-EE71-4080-87B5-35735BFAE87B}" type="pres">
      <dgm:prSet presAssocID="{3289FF16-2BF3-4B64-9F75-8BFEF031D5C4}" presName="linNode" presStyleCnt="0"/>
      <dgm:spPr/>
    </dgm:pt>
    <dgm:pt modelId="{CEFBDB9D-E710-45AC-BA14-910818F2FBC4}" type="pres">
      <dgm:prSet presAssocID="{3289FF16-2BF3-4B64-9F75-8BFEF031D5C4}" presName="parentShp" presStyleLbl="node1" presStyleIdx="0" presStyleCnt="2">
        <dgm:presLayoutVars>
          <dgm:bulletEnabled val="1"/>
        </dgm:presLayoutVars>
      </dgm:prSet>
      <dgm:spPr/>
    </dgm:pt>
    <dgm:pt modelId="{F26FB3E8-1A2C-4846-ABAA-1E52A658C77C}" type="pres">
      <dgm:prSet presAssocID="{3289FF16-2BF3-4B64-9F75-8BFEF031D5C4}" presName="childShp" presStyleLbl="bgAccFollowNode1" presStyleIdx="0" presStyleCnt="2">
        <dgm:presLayoutVars>
          <dgm:bulletEnabled val="1"/>
        </dgm:presLayoutVars>
      </dgm:prSet>
      <dgm:spPr/>
    </dgm:pt>
    <dgm:pt modelId="{92397AA0-BEFE-4A64-8BA0-8CC8C0F49797}" type="pres">
      <dgm:prSet presAssocID="{11CF2DC2-BA43-45EF-A92F-96F01DA67D4B}" presName="spacing" presStyleCnt="0"/>
      <dgm:spPr/>
    </dgm:pt>
    <dgm:pt modelId="{0AF7F366-2160-4952-91D2-8E405225B372}" type="pres">
      <dgm:prSet presAssocID="{B180DEB5-DF69-48F5-9FD7-CB09C9D8B8FC}" presName="linNode" presStyleCnt="0"/>
      <dgm:spPr/>
    </dgm:pt>
    <dgm:pt modelId="{554B4B20-F406-4B0E-A07D-E39A6D80E221}" type="pres">
      <dgm:prSet presAssocID="{B180DEB5-DF69-48F5-9FD7-CB09C9D8B8FC}" presName="parentShp" presStyleLbl="node1" presStyleIdx="1" presStyleCnt="2">
        <dgm:presLayoutVars>
          <dgm:bulletEnabled val="1"/>
        </dgm:presLayoutVars>
      </dgm:prSet>
      <dgm:spPr/>
    </dgm:pt>
    <dgm:pt modelId="{9C15A2F5-560B-4F4F-B49B-B2D08FB884D0}" type="pres">
      <dgm:prSet presAssocID="{B180DEB5-DF69-48F5-9FD7-CB09C9D8B8F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86DDF62A-C4FE-42F1-946D-48FBDA889067}" srcId="{07F366F3-9558-4F2D-8476-151DA535C31F}" destId="{B180DEB5-DF69-48F5-9FD7-CB09C9D8B8FC}" srcOrd="1" destOrd="0" parTransId="{50E35D18-4042-424D-B85F-AE6588A04CB2}" sibTransId="{DEDE2D5E-A912-4C44-B2EB-3112A3D4EDB4}"/>
    <dgm:cxn modelId="{D8204E48-F650-46BE-B604-1F7F557C8599}" srcId="{07F366F3-9558-4F2D-8476-151DA535C31F}" destId="{3289FF16-2BF3-4B64-9F75-8BFEF031D5C4}" srcOrd="0" destOrd="0" parTransId="{BC3F8269-EF84-4C4E-9B11-E53C0391E6A7}" sibTransId="{11CF2DC2-BA43-45EF-A92F-96F01DA67D4B}"/>
    <dgm:cxn modelId="{7FB4DE4E-DC62-4DB7-8235-135ED22AE316}" type="presOf" srcId="{B180DEB5-DF69-48F5-9FD7-CB09C9D8B8FC}" destId="{554B4B20-F406-4B0E-A07D-E39A6D80E221}" srcOrd="0" destOrd="0" presId="urn:microsoft.com/office/officeart/2005/8/layout/vList6"/>
    <dgm:cxn modelId="{8F7B9855-970F-469E-8E66-12A284BEA5F3}" type="presOf" srcId="{3289FF16-2BF3-4B64-9F75-8BFEF031D5C4}" destId="{CEFBDB9D-E710-45AC-BA14-910818F2FBC4}" srcOrd="0" destOrd="0" presId="urn:microsoft.com/office/officeart/2005/8/layout/vList6"/>
    <dgm:cxn modelId="{E2E3EE56-D00E-4DDA-AF29-1030520FB94F}" type="presOf" srcId="{07F366F3-9558-4F2D-8476-151DA535C31F}" destId="{191CD0F0-92C9-42FD-94E1-D34FDB2DBDD2}" srcOrd="0" destOrd="0" presId="urn:microsoft.com/office/officeart/2005/8/layout/vList6"/>
    <dgm:cxn modelId="{6B51D73B-EBC6-48AF-9A1F-963A0C89AC6E}" type="presParOf" srcId="{191CD0F0-92C9-42FD-94E1-D34FDB2DBDD2}" destId="{8AA39B48-EE71-4080-87B5-35735BFAE87B}" srcOrd="0" destOrd="0" presId="urn:microsoft.com/office/officeart/2005/8/layout/vList6"/>
    <dgm:cxn modelId="{8E7F233F-D0EE-44D9-A79C-3BCDAD01E80B}" type="presParOf" srcId="{8AA39B48-EE71-4080-87B5-35735BFAE87B}" destId="{CEFBDB9D-E710-45AC-BA14-910818F2FBC4}" srcOrd="0" destOrd="0" presId="urn:microsoft.com/office/officeart/2005/8/layout/vList6"/>
    <dgm:cxn modelId="{A52BF1A3-5F6B-4B0B-B642-8D25CAE4795A}" type="presParOf" srcId="{8AA39B48-EE71-4080-87B5-35735BFAE87B}" destId="{F26FB3E8-1A2C-4846-ABAA-1E52A658C77C}" srcOrd="1" destOrd="0" presId="urn:microsoft.com/office/officeart/2005/8/layout/vList6"/>
    <dgm:cxn modelId="{8B40118D-9B2E-4B22-A3E1-080C5AEF26E5}" type="presParOf" srcId="{191CD0F0-92C9-42FD-94E1-D34FDB2DBDD2}" destId="{92397AA0-BEFE-4A64-8BA0-8CC8C0F49797}" srcOrd="1" destOrd="0" presId="urn:microsoft.com/office/officeart/2005/8/layout/vList6"/>
    <dgm:cxn modelId="{85FB53E0-4E94-43A4-ADC2-3C28E613EE2E}" type="presParOf" srcId="{191CD0F0-92C9-42FD-94E1-D34FDB2DBDD2}" destId="{0AF7F366-2160-4952-91D2-8E405225B372}" srcOrd="2" destOrd="0" presId="urn:microsoft.com/office/officeart/2005/8/layout/vList6"/>
    <dgm:cxn modelId="{B2A70632-E91F-4BEE-AD67-55F435EF354A}" type="presParOf" srcId="{0AF7F366-2160-4952-91D2-8E405225B372}" destId="{554B4B20-F406-4B0E-A07D-E39A6D80E221}" srcOrd="0" destOrd="0" presId="urn:microsoft.com/office/officeart/2005/8/layout/vList6"/>
    <dgm:cxn modelId="{A023C7B5-2482-442E-84B2-AB1D38E69AB7}" type="presParOf" srcId="{0AF7F366-2160-4952-91D2-8E405225B372}" destId="{9C15A2F5-560B-4F4F-B49B-B2D08FB884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0BC381-0EC4-412C-9A39-38F1BAE4305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3F45C2-7A9F-4E1F-A90E-652281842B5C}">
      <dgm:prSet phldrT="[Текст]"/>
      <dgm:spPr/>
      <dgm:t>
        <a:bodyPr/>
        <a:lstStyle/>
        <a:p>
          <a:r>
            <a:rPr lang="ru-RU"/>
            <a:t>физическая и эмоциональная выносливость;</a:t>
          </a:r>
        </a:p>
      </dgm:t>
    </dgm:pt>
    <dgm:pt modelId="{20A0F3F1-6AE6-441D-B876-C6760F5F7034}" type="parTrans" cxnId="{7BFC99E5-9CA9-4448-AE8F-070F171654BB}">
      <dgm:prSet/>
      <dgm:spPr/>
      <dgm:t>
        <a:bodyPr/>
        <a:lstStyle/>
        <a:p>
          <a:endParaRPr lang="ru-RU"/>
        </a:p>
      </dgm:t>
    </dgm:pt>
    <dgm:pt modelId="{382402B8-E932-4713-B682-94DD2BC13087}" type="sibTrans" cxnId="{7BFC99E5-9CA9-4448-AE8F-070F171654BB}">
      <dgm:prSet/>
      <dgm:spPr/>
      <dgm:t>
        <a:bodyPr/>
        <a:lstStyle/>
        <a:p>
          <a:endParaRPr lang="ru-RU"/>
        </a:p>
      </dgm:t>
    </dgm:pt>
    <dgm:pt modelId="{8DDFDFB3-D02C-44DA-809A-662C4E66287E}">
      <dgm:prSet/>
      <dgm:spPr/>
      <dgm:t>
        <a:bodyPr/>
        <a:lstStyle/>
        <a:p>
          <a:r>
            <a:rPr lang="ru-RU" dirty="0"/>
            <a:t>понимание назначений и целей деятельности организации; </a:t>
          </a:r>
        </a:p>
      </dgm:t>
    </dgm:pt>
    <dgm:pt modelId="{48363635-071E-492B-8007-5EDF0E298085}" type="parTrans" cxnId="{D4A6626F-700C-4744-9AF4-2DD893F6CD80}">
      <dgm:prSet/>
      <dgm:spPr/>
      <dgm:t>
        <a:bodyPr/>
        <a:lstStyle/>
        <a:p>
          <a:endParaRPr lang="ru-RU"/>
        </a:p>
      </dgm:t>
    </dgm:pt>
    <dgm:pt modelId="{E5DCF204-4C4E-4267-8C82-B43C11110A9E}" type="sibTrans" cxnId="{D4A6626F-700C-4744-9AF4-2DD893F6CD80}">
      <dgm:prSet/>
      <dgm:spPr/>
      <dgm:t>
        <a:bodyPr/>
        <a:lstStyle/>
        <a:p>
          <a:endParaRPr lang="ru-RU"/>
        </a:p>
      </dgm:t>
    </dgm:pt>
    <dgm:pt modelId="{0528D9E8-045C-4DF4-AA1F-A9D5258E8989}">
      <dgm:prSet/>
      <dgm:spPr/>
      <dgm:t>
        <a:bodyPr/>
        <a:lstStyle/>
        <a:p>
          <a:r>
            <a:rPr lang="ru-RU"/>
            <a:t>энтузиазм;</a:t>
          </a:r>
          <a:endParaRPr lang="ru-RU" dirty="0"/>
        </a:p>
      </dgm:t>
    </dgm:pt>
    <dgm:pt modelId="{F6CA6B8C-8BD0-475D-88C6-267E5EBF64CD}" type="parTrans" cxnId="{CA580903-679F-4F80-9325-B18F79B25FD2}">
      <dgm:prSet/>
      <dgm:spPr/>
      <dgm:t>
        <a:bodyPr/>
        <a:lstStyle/>
        <a:p>
          <a:endParaRPr lang="ru-RU"/>
        </a:p>
      </dgm:t>
    </dgm:pt>
    <dgm:pt modelId="{5F0A48B1-CE88-478C-9481-8672F9CFE039}" type="sibTrans" cxnId="{CA580903-679F-4F80-9325-B18F79B25FD2}">
      <dgm:prSet/>
      <dgm:spPr/>
      <dgm:t>
        <a:bodyPr/>
        <a:lstStyle/>
        <a:p>
          <a:endParaRPr lang="ru-RU"/>
        </a:p>
      </dgm:t>
    </dgm:pt>
    <dgm:pt modelId="{C3EA30DB-DB32-45EC-8546-C2E34136DB20}">
      <dgm:prSet/>
      <dgm:spPr/>
      <dgm:t>
        <a:bodyPr/>
        <a:lstStyle/>
        <a:p>
          <a:r>
            <a:rPr lang="ru-RU"/>
            <a:t>дружелюбие; </a:t>
          </a:r>
          <a:endParaRPr lang="ru-RU" dirty="0"/>
        </a:p>
      </dgm:t>
    </dgm:pt>
    <dgm:pt modelId="{9C70C3CA-6DDE-4B91-850F-60D2AE51A5AD}" type="parTrans" cxnId="{6C27F5DE-425D-46F0-BDB4-83D8FA0A1723}">
      <dgm:prSet/>
      <dgm:spPr/>
      <dgm:t>
        <a:bodyPr/>
        <a:lstStyle/>
        <a:p>
          <a:endParaRPr lang="ru-RU"/>
        </a:p>
      </dgm:t>
    </dgm:pt>
    <dgm:pt modelId="{9E711C21-3E73-42EB-B3A4-50370256CA9D}" type="sibTrans" cxnId="{6C27F5DE-425D-46F0-BDB4-83D8FA0A1723}">
      <dgm:prSet/>
      <dgm:spPr/>
      <dgm:t>
        <a:bodyPr/>
        <a:lstStyle/>
        <a:p>
          <a:endParaRPr lang="ru-RU"/>
        </a:p>
      </dgm:t>
    </dgm:pt>
    <dgm:pt modelId="{04C69C2F-EACD-4BBB-9CAC-72E27712EFB4}">
      <dgm:prSet/>
      <dgm:spPr/>
      <dgm:t>
        <a:bodyPr/>
        <a:lstStyle/>
        <a:p>
          <a:r>
            <a:rPr lang="ru-RU"/>
            <a:t>порядочность, способность вызывать доверие у других людей</a:t>
          </a:r>
          <a:endParaRPr lang="ru-RU" dirty="0"/>
        </a:p>
      </dgm:t>
    </dgm:pt>
    <dgm:pt modelId="{AA1F513E-1E15-49F9-B033-46100146055D}" type="parTrans" cxnId="{2A250B2B-D701-4CDD-B6BC-E52783F0119A}">
      <dgm:prSet/>
      <dgm:spPr/>
      <dgm:t>
        <a:bodyPr/>
        <a:lstStyle/>
        <a:p>
          <a:endParaRPr lang="ru-RU"/>
        </a:p>
      </dgm:t>
    </dgm:pt>
    <dgm:pt modelId="{CBFCC31A-8688-4E78-AE59-2E32B1C2B208}" type="sibTrans" cxnId="{2A250B2B-D701-4CDD-B6BC-E52783F0119A}">
      <dgm:prSet/>
      <dgm:spPr/>
      <dgm:t>
        <a:bodyPr/>
        <a:lstStyle/>
        <a:p>
          <a:endParaRPr lang="ru-RU"/>
        </a:p>
      </dgm:t>
    </dgm:pt>
    <dgm:pt modelId="{60B38175-12E6-4D77-82EB-FC7642F544E3}" type="pres">
      <dgm:prSet presAssocID="{A70BC381-0EC4-412C-9A39-38F1BAE43054}" presName="Name0" presStyleCnt="0">
        <dgm:presLayoutVars>
          <dgm:dir/>
          <dgm:animLvl val="lvl"/>
          <dgm:resizeHandles val="exact"/>
        </dgm:presLayoutVars>
      </dgm:prSet>
      <dgm:spPr/>
    </dgm:pt>
    <dgm:pt modelId="{E9C7199C-2265-45DB-A450-3E367D2B1728}" type="pres">
      <dgm:prSet presAssocID="{753F45C2-7A9F-4E1F-A90E-652281842B5C}" presName="linNode" presStyleCnt="0"/>
      <dgm:spPr/>
    </dgm:pt>
    <dgm:pt modelId="{5C1173C9-2AC1-4684-9AFA-11AA03F7DDFB}" type="pres">
      <dgm:prSet presAssocID="{753F45C2-7A9F-4E1F-A90E-652281842B5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F846E019-19A3-41FB-ABC6-3685EAA76CF1}" type="pres">
      <dgm:prSet presAssocID="{382402B8-E932-4713-B682-94DD2BC13087}" presName="sp" presStyleCnt="0"/>
      <dgm:spPr/>
    </dgm:pt>
    <dgm:pt modelId="{D42D22E8-16E2-43CB-A38B-93573BA04594}" type="pres">
      <dgm:prSet presAssocID="{8DDFDFB3-D02C-44DA-809A-662C4E66287E}" presName="linNode" presStyleCnt="0"/>
      <dgm:spPr/>
    </dgm:pt>
    <dgm:pt modelId="{4699220B-FFAF-47E8-BAA8-5E3F2952F523}" type="pres">
      <dgm:prSet presAssocID="{8DDFDFB3-D02C-44DA-809A-662C4E66287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8B5C4219-E465-4865-A320-304CD1B07B43}" type="pres">
      <dgm:prSet presAssocID="{E5DCF204-4C4E-4267-8C82-B43C11110A9E}" presName="sp" presStyleCnt="0"/>
      <dgm:spPr/>
    </dgm:pt>
    <dgm:pt modelId="{BCD2754F-EDBD-4758-9980-A08BF0FF56C0}" type="pres">
      <dgm:prSet presAssocID="{0528D9E8-045C-4DF4-AA1F-A9D5258E8989}" presName="linNode" presStyleCnt="0"/>
      <dgm:spPr/>
    </dgm:pt>
    <dgm:pt modelId="{4493EA9D-2BA5-49E8-8CB2-9E4BDA3A981A}" type="pres">
      <dgm:prSet presAssocID="{0528D9E8-045C-4DF4-AA1F-A9D5258E898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8A6EB8F3-F048-49FC-9FE4-9E2B04C7BB9C}" type="pres">
      <dgm:prSet presAssocID="{5F0A48B1-CE88-478C-9481-8672F9CFE039}" presName="sp" presStyleCnt="0"/>
      <dgm:spPr/>
    </dgm:pt>
    <dgm:pt modelId="{DDC0C0C8-4F1E-438E-80C1-0AE286C4E273}" type="pres">
      <dgm:prSet presAssocID="{C3EA30DB-DB32-45EC-8546-C2E34136DB20}" presName="linNode" presStyleCnt="0"/>
      <dgm:spPr/>
    </dgm:pt>
    <dgm:pt modelId="{CB8D8BCA-7484-420E-B0D9-B50A287063F9}" type="pres">
      <dgm:prSet presAssocID="{C3EA30DB-DB32-45EC-8546-C2E34136DB20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37A02A95-AC6A-4732-AC7C-2FEBDDC5E47A}" type="pres">
      <dgm:prSet presAssocID="{9E711C21-3E73-42EB-B3A4-50370256CA9D}" presName="sp" presStyleCnt="0"/>
      <dgm:spPr/>
    </dgm:pt>
    <dgm:pt modelId="{DED214BD-82D9-4FA0-8F0B-E6234648CB58}" type="pres">
      <dgm:prSet presAssocID="{04C69C2F-EACD-4BBB-9CAC-72E27712EFB4}" presName="linNode" presStyleCnt="0"/>
      <dgm:spPr/>
    </dgm:pt>
    <dgm:pt modelId="{EF7F4162-D7FA-460A-AB9A-542E1CC7F458}" type="pres">
      <dgm:prSet presAssocID="{04C69C2F-EACD-4BBB-9CAC-72E27712EFB4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44582500-B2BE-4969-98ED-D7D15BAEE7DC}" type="presOf" srcId="{753F45C2-7A9F-4E1F-A90E-652281842B5C}" destId="{5C1173C9-2AC1-4684-9AFA-11AA03F7DDFB}" srcOrd="0" destOrd="0" presId="urn:microsoft.com/office/officeart/2005/8/layout/vList5"/>
    <dgm:cxn modelId="{CA580903-679F-4F80-9325-B18F79B25FD2}" srcId="{A70BC381-0EC4-412C-9A39-38F1BAE43054}" destId="{0528D9E8-045C-4DF4-AA1F-A9D5258E8989}" srcOrd="2" destOrd="0" parTransId="{F6CA6B8C-8BD0-475D-88C6-267E5EBF64CD}" sibTransId="{5F0A48B1-CE88-478C-9481-8672F9CFE039}"/>
    <dgm:cxn modelId="{2A250B2B-D701-4CDD-B6BC-E52783F0119A}" srcId="{A70BC381-0EC4-412C-9A39-38F1BAE43054}" destId="{04C69C2F-EACD-4BBB-9CAC-72E27712EFB4}" srcOrd="4" destOrd="0" parTransId="{AA1F513E-1E15-49F9-B033-46100146055D}" sibTransId="{CBFCC31A-8688-4E78-AE59-2E32B1C2B208}"/>
    <dgm:cxn modelId="{1F41E16D-77F4-4B80-AE6C-34F2A52BEFE0}" type="presOf" srcId="{C3EA30DB-DB32-45EC-8546-C2E34136DB20}" destId="{CB8D8BCA-7484-420E-B0D9-B50A287063F9}" srcOrd="0" destOrd="0" presId="urn:microsoft.com/office/officeart/2005/8/layout/vList5"/>
    <dgm:cxn modelId="{D4A6626F-700C-4744-9AF4-2DD893F6CD80}" srcId="{A70BC381-0EC4-412C-9A39-38F1BAE43054}" destId="{8DDFDFB3-D02C-44DA-809A-662C4E66287E}" srcOrd="1" destOrd="0" parTransId="{48363635-071E-492B-8007-5EDF0E298085}" sibTransId="{E5DCF204-4C4E-4267-8C82-B43C11110A9E}"/>
    <dgm:cxn modelId="{745C2F7E-3DF6-4887-A7A9-0935EEB65AE2}" type="presOf" srcId="{0528D9E8-045C-4DF4-AA1F-A9D5258E8989}" destId="{4493EA9D-2BA5-49E8-8CB2-9E4BDA3A981A}" srcOrd="0" destOrd="0" presId="urn:microsoft.com/office/officeart/2005/8/layout/vList5"/>
    <dgm:cxn modelId="{9F1DAB8A-1752-499E-818C-395583C22C0C}" type="presOf" srcId="{8DDFDFB3-D02C-44DA-809A-662C4E66287E}" destId="{4699220B-FFAF-47E8-BAA8-5E3F2952F523}" srcOrd="0" destOrd="0" presId="urn:microsoft.com/office/officeart/2005/8/layout/vList5"/>
    <dgm:cxn modelId="{F9601B98-7E0C-4B82-98B3-892265122107}" type="presOf" srcId="{A70BC381-0EC4-412C-9A39-38F1BAE43054}" destId="{60B38175-12E6-4D77-82EB-FC7642F544E3}" srcOrd="0" destOrd="0" presId="urn:microsoft.com/office/officeart/2005/8/layout/vList5"/>
    <dgm:cxn modelId="{1EA9A4C8-A544-4108-88A5-D0FDC051CFBE}" type="presOf" srcId="{04C69C2F-EACD-4BBB-9CAC-72E27712EFB4}" destId="{EF7F4162-D7FA-460A-AB9A-542E1CC7F458}" srcOrd="0" destOrd="0" presId="urn:microsoft.com/office/officeart/2005/8/layout/vList5"/>
    <dgm:cxn modelId="{6C27F5DE-425D-46F0-BDB4-83D8FA0A1723}" srcId="{A70BC381-0EC4-412C-9A39-38F1BAE43054}" destId="{C3EA30DB-DB32-45EC-8546-C2E34136DB20}" srcOrd="3" destOrd="0" parTransId="{9C70C3CA-6DDE-4B91-850F-60D2AE51A5AD}" sibTransId="{9E711C21-3E73-42EB-B3A4-50370256CA9D}"/>
    <dgm:cxn modelId="{7BFC99E5-9CA9-4448-AE8F-070F171654BB}" srcId="{A70BC381-0EC4-412C-9A39-38F1BAE43054}" destId="{753F45C2-7A9F-4E1F-A90E-652281842B5C}" srcOrd="0" destOrd="0" parTransId="{20A0F3F1-6AE6-441D-B876-C6760F5F7034}" sibTransId="{382402B8-E932-4713-B682-94DD2BC13087}"/>
    <dgm:cxn modelId="{C1E98E8D-EF87-4182-AE58-9105C04848DB}" type="presParOf" srcId="{60B38175-12E6-4D77-82EB-FC7642F544E3}" destId="{E9C7199C-2265-45DB-A450-3E367D2B1728}" srcOrd="0" destOrd="0" presId="urn:microsoft.com/office/officeart/2005/8/layout/vList5"/>
    <dgm:cxn modelId="{E6B13582-3231-4364-B567-3F0F7FE409DA}" type="presParOf" srcId="{E9C7199C-2265-45DB-A450-3E367D2B1728}" destId="{5C1173C9-2AC1-4684-9AFA-11AA03F7DDFB}" srcOrd="0" destOrd="0" presId="urn:microsoft.com/office/officeart/2005/8/layout/vList5"/>
    <dgm:cxn modelId="{90F6AFF7-8256-481A-9BCF-B8994792D120}" type="presParOf" srcId="{60B38175-12E6-4D77-82EB-FC7642F544E3}" destId="{F846E019-19A3-41FB-ABC6-3685EAA76CF1}" srcOrd="1" destOrd="0" presId="urn:microsoft.com/office/officeart/2005/8/layout/vList5"/>
    <dgm:cxn modelId="{5C5DCD1C-9EFF-44B2-AFBC-A108CD506B36}" type="presParOf" srcId="{60B38175-12E6-4D77-82EB-FC7642F544E3}" destId="{D42D22E8-16E2-43CB-A38B-93573BA04594}" srcOrd="2" destOrd="0" presId="urn:microsoft.com/office/officeart/2005/8/layout/vList5"/>
    <dgm:cxn modelId="{EB1AD324-1F9A-4733-9D38-C9BAC2942048}" type="presParOf" srcId="{D42D22E8-16E2-43CB-A38B-93573BA04594}" destId="{4699220B-FFAF-47E8-BAA8-5E3F2952F523}" srcOrd="0" destOrd="0" presId="urn:microsoft.com/office/officeart/2005/8/layout/vList5"/>
    <dgm:cxn modelId="{3A27D91F-0AFB-4B2D-A8CC-EA4ECBA94A4E}" type="presParOf" srcId="{60B38175-12E6-4D77-82EB-FC7642F544E3}" destId="{8B5C4219-E465-4865-A320-304CD1B07B43}" srcOrd="3" destOrd="0" presId="urn:microsoft.com/office/officeart/2005/8/layout/vList5"/>
    <dgm:cxn modelId="{BE1BBB06-2550-477F-8C21-6D558A4A4AF0}" type="presParOf" srcId="{60B38175-12E6-4D77-82EB-FC7642F544E3}" destId="{BCD2754F-EDBD-4758-9980-A08BF0FF56C0}" srcOrd="4" destOrd="0" presId="urn:microsoft.com/office/officeart/2005/8/layout/vList5"/>
    <dgm:cxn modelId="{3EB41642-4D73-47DB-A5B0-3EF1EDC83051}" type="presParOf" srcId="{BCD2754F-EDBD-4758-9980-A08BF0FF56C0}" destId="{4493EA9D-2BA5-49E8-8CB2-9E4BDA3A981A}" srcOrd="0" destOrd="0" presId="urn:microsoft.com/office/officeart/2005/8/layout/vList5"/>
    <dgm:cxn modelId="{357571AF-90B5-47A1-BC43-6B3CF2D78AAC}" type="presParOf" srcId="{60B38175-12E6-4D77-82EB-FC7642F544E3}" destId="{8A6EB8F3-F048-49FC-9FE4-9E2B04C7BB9C}" srcOrd="5" destOrd="0" presId="urn:microsoft.com/office/officeart/2005/8/layout/vList5"/>
    <dgm:cxn modelId="{F2CB1948-CF4B-49E0-8ECE-EBCD5FBD92CC}" type="presParOf" srcId="{60B38175-12E6-4D77-82EB-FC7642F544E3}" destId="{DDC0C0C8-4F1E-438E-80C1-0AE286C4E273}" srcOrd="6" destOrd="0" presId="urn:microsoft.com/office/officeart/2005/8/layout/vList5"/>
    <dgm:cxn modelId="{1E72B683-3806-40F7-87E5-D6194EAF9B75}" type="presParOf" srcId="{DDC0C0C8-4F1E-438E-80C1-0AE286C4E273}" destId="{CB8D8BCA-7484-420E-B0D9-B50A287063F9}" srcOrd="0" destOrd="0" presId="urn:microsoft.com/office/officeart/2005/8/layout/vList5"/>
    <dgm:cxn modelId="{DA01281B-608A-48E8-8C99-A98C4C2B8093}" type="presParOf" srcId="{60B38175-12E6-4D77-82EB-FC7642F544E3}" destId="{37A02A95-AC6A-4732-AC7C-2FEBDDC5E47A}" srcOrd="7" destOrd="0" presId="urn:microsoft.com/office/officeart/2005/8/layout/vList5"/>
    <dgm:cxn modelId="{0CB472C5-328A-4666-ADD9-1968082B1DB9}" type="presParOf" srcId="{60B38175-12E6-4D77-82EB-FC7642F544E3}" destId="{DED214BD-82D9-4FA0-8F0B-E6234648CB58}" srcOrd="8" destOrd="0" presId="urn:microsoft.com/office/officeart/2005/8/layout/vList5"/>
    <dgm:cxn modelId="{825F4FB7-A436-41D1-926B-C137D76DE3A4}" type="presParOf" srcId="{DED214BD-82D9-4FA0-8F0B-E6234648CB58}" destId="{EF7F4162-D7FA-460A-AB9A-542E1CC7F45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FB3E8-1A2C-4846-ABAA-1E52A658C77C}">
      <dsp:nvSpPr>
        <dsp:cNvPr id="0" name=""/>
        <dsp:cNvSpPr/>
      </dsp:nvSpPr>
      <dsp:spPr>
        <a:xfrm>
          <a:off x="3226816" y="354"/>
          <a:ext cx="4840224" cy="13841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FBDB9D-E710-45AC-BA14-910818F2FBC4}">
      <dsp:nvSpPr>
        <dsp:cNvPr id="0" name=""/>
        <dsp:cNvSpPr/>
      </dsp:nvSpPr>
      <dsp:spPr>
        <a:xfrm>
          <a:off x="0" y="354"/>
          <a:ext cx="3226816" cy="1384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 dirty="0"/>
            <a:t>во-первых, лишь немногие из людей способны быть лидерами,</a:t>
          </a:r>
          <a:endParaRPr lang="ru-RU" sz="1900" kern="1200" dirty="0"/>
        </a:p>
      </dsp:txBody>
      <dsp:txXfrm>
        <a:off x="67569" y="67923"/>
        <a:ext cx="3091678" cy="1249025"/>
      </dsp:txXfrm>
    </dsp:sp>
    <dsp:sp modelId="{9C15A2F5-560B-4F4F-B49B-B2D08FB884D0}">
      <dsp:nvSpPr>
        <dsp:cNvPr id="0" name=""/>
        <dsp:cNvSpPr/>
      </dsp:nvSpPr>
      <dsp:spPr>
        <a:xfrm>
          <a:off x="3226816" y="1522934"/>
          <a:ext cx="4840224" cy="13841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4B4B20-F406-4B0E-A07D-E39A6D80E221}">
      <dsp:nvSpPr>
        <dsp:cNvPr id="0" name=""/>
        <dsp:cNvSpPr/>
      </dsp:nvSpPr>
      <dsp:spPr>
        <a:xfrm>
          <a:off x="0" y="1522934"/>
          <a:ext cx="3226816" cy="1384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во-вторых, большинство людей стремится к тому, чтобы ими руководили.</a:t>
          </a:r>
          <a:endParaRPr lang="ru-RU" sz="1900" kern="1200"/>
        </a:p>
      </dsp:txBody>
      <dsp:txXfrm>
        <a:off x="67569" y="1590503"/>
        <a:ext cx="3091678" cy="1249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173C9-2AC1-4684-9AFA-11AA03F7DDFB}">
      <dsp:nvSpPr>
        <dsp:cNvPr id="0" name=""/>
        <dsp:cNvSpPr/>
      </dsp:nvSpPr>
      <dsp:spPr>
        <a:xfrm>
          <a:off x="2868879" y="1549"/>
          <a:ext cx="3227489" cy="677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физическая и эмоциональная выносливость;</a:t>
          </a:r>
        </a:p>
      </dsp:txBody>
      <dsp:txXfrm>
        <a:off x="2901952" y="34622"/>
        <a:ext cx="3161343" cy="611364"/>
      </dsp:txXfrm>
    </dsp:sp>
    <dsp:sp modelId="{4699220B-FFAF-47E8-BAA8-5E3F2952F523}">
      <dsp:nvSpPr>
        <dsp:cNvPr id="0" name=""/>
        <dsp:cNvSpPr/>
      </dsp:nvSpPr>
      <dsp:spPr>
        <a:xfrm>
          <a:off x="2868879" y="712935"/>
          <a:ext cx="3227489" cy="677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понимание назначений и целей деятельности организации; </a:t>
          </a:r>
        </a:p>
      </dsp:txBody>
      <dsp:txXfrm>
        <a:off x="2901952" y="746008"/>
        <a:ext cx="3161343" cy="611364"/>
      </dsp:txXfrm>
    </dsp:sp>
    <dsp:sp modelId="{4493EA9D-2BA5-49E8-8CB2-9E4BDA3A981A}">
      <dsp:nvSpPr>
        <dsp:cNvPr id="0" name=""/>
        <dsp:cNvSpPr/>
      </dsp:nvSpPr>
      <dsp:spPr>
        <a:xfrm>
          <a:off x="2868879" y="1424322"/>
          <a:ext cx="3227489" cy="677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энтузиазм;</a:t>
          </a:r>
          <a:endParaRPr lang="ru-RU" sz="1400" kern="1200" dirty="0"/>
        </a:p>
      </dsp:txBody>
      <dsp:txXfrm>
        <a:off x="2901952" y="1457395"/>
        <a:ext cx="3161343" cy="611364"/>
      </dsp:txXfrm>
    </dsp:sp>
    <dsp:sp modelId="{CB8D8BCA-7484-420E-B0D9-B50A287063F9}">
      <dsp:nvSpPr>
        <dsp:cNvPr id="0" name=""/>
        <dsp:cNvSpPr/>
      </dsp:nvSpPr>
      <dsp:spPr>
        <a:xfrm>
          <a:off x="2868879" y="2135708"/>
          <a:ext cx="3227489" cy="677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дружелюбие; </a:t>
          </a:r>
          <a:endParaRPr lang="ru-RU" sz="1400" kern="1200" dirty="0"/>
        </a:p>
      </dsp:txBody>
      <dsp:txXfrm>
        <a:off x="2901952" y="2168781"/>
        <a:ext cx="3161343" cy="611364"/>
      </dsp:txXfrm>
    </dsp:sp>
    <dsp:sp modelId="{EF7F4162-D7FA-460A-AB9A-542E1CC7F458}">
      <dsp:nvSpPr>
        <dsp:cNvPr id="0" name=""/>
        <dsp:cNvSpPr/>
      </dsp:nvSpPr>
      <dsp:spPr>
        <a:xfrm>
          <a:off x="2868879" y="2847094"/>
          <a:ext cx="3227489" cy="677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порядочность, способность вызывать доверие у других людей</a:t>
          </a:r>
          <a:endParaRPr lang="ru-RU" sz="1400" kern="1200" dirty="0"/>
        </a:p>
      </dsp:txBody>
      <dsp:txXfrm>
        <a:off x="2901952" y="2880167"/>
        <a:ext cx="3161343" cy="611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0693" y="-599440"/>
            <a:ext cx="9440034" cy="7061200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Концепция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О.Тида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Теория харизматического лидерства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Надыргалиев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Елнар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94"/>
          <a:stretch/>
        </p:blipFill>
        <p:spPr bwMode="auto">
          <a:xfrm>
            <a:off x="6589363" y="1029855"/>
            <a:ext cx="3457954" cy="1810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967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Функциональная трактовка харизмы.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Распространение получило и «функциональное» понимание харизмы, предполагающее изучение данного феномена путем поиска и анализа функций, которые она исполняет в жизни общества.</a:t>
            </a:r>
          </a:p>
          <a:p>
            <a:r>
              <a:rPr lang="ru-RU" i="1" dirty="0"/>
              <a:t>Э. </a:t>
            </a:r>
            <a:r>
              <a:rPr lang="ru-RU" i="1" dirty="0" err="1"/>
              <a:t>Вилнер</a:t>
            </a:r>
            <a:r>
              <a:rPr lang="ru-RU" i="1" dirty="0"/>
              <a:t> (A. </a:t>
            </a:r>
            <a:r>
              <a:rPr lang="ru-RU" i="1" dirty="0" err="1"/>
              <a:t>Willner</a:t>
            </a:r>
            <a:r>
              <a:rPr lang="ru-RU" i="1" dirty="0"/>
              <a:t>)</a:t>
            </a:r>
            <a:r>
              <a:rPr lang="ru-RU" dirty="0"/>
              <a:t> утверждает, что фундаментальные изменения осуществляют люди, которые могут прочесть «знаки времени» и найти «чувствительные струнки» масс, благодаря чему можно их побудить на создание нового порядка</a:t>
            </a:r>
          </a:p>
        </p:txBody>
      </p:sp>
    </p:spTree>
    <p:extLst>
      <p:ext uri="{BB962C8B-B14F-4D97-AF65-F5344CB8AC3E}">
        <p14:creationId xmlns:p14="http://schemas.microsoft.com/office/powerpoint/2010/main" val="318255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BA7A3C-47BB-4902-A47B-57C0DDBE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/>
              <a:t>Джей Конгер (</a:t>
            </a:r>
            <a:r>
              <a:rPr lang="ru-RU" sz="2400" i="1" dirty="0" err="1"/>
              <a:t>Jay</a:t>
            </a:r>
            <a:r>
              <a:rPr lang="ru-RU" sz="2400" i="1" dirty="0"/>
              <a:t> </a:t>
            </a:r>
            <a:r>
              <a:rPr lang="ru-RU" sz="2400" i="1" dirty="0" err="1"/>
              <a:t>Conger</a:t>
            </a:r>
            <a:r>
              <a:rPr lang="ru-RU" sz="2400" i="1" dirty="0"/>
              <a:t>)</a:t>
            </a:r>
            <a:r>
              <a:rPr lang="ru-RU" sz="2400" dirty="0"/>
              <a:t> предложил четырехэтапную модель харизматического лидерства: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CF8330-C279-4AAB-BB97-7E5A948BB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Оценка среды и формулировка видения.</a:t>
            </a:r>
          </a:p>
          <a:p>
            <a:r>
              <a:rPr lang="ru-RU" dirty="0"/>
              <a:t>Сообщение видения, при помощи мотивирующих и убедительных аргументов.</a:t>
            </a:r>
          </a:p>
          <a:p>
            <a:r>
              <a:rPr lang="ru-RU" dirty="0"/>
              <a:t>Создание доверия и приверженности через личный риск, нетрадиционные компетенции и самопожертвование.</a:t>
            </a:r>
          </a:p>
          <a:p>
            <a:r>
              <a:rPr lang="ru-RU" dirty="0"/>
              <a:t>Достижение видения.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212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ru-RU" dirty="0"/>
              <a:t>Список литературы</a:t>
            </a:r>
          </a:p>
          <a:p>
            <a:pPr marL="68580" indent="0" algn="ctr">
              <a:buNone/>
            </a:pPr>
            <a:endParaRPr lang="ru-RU" dirty="0"/>
          </a:p>
          <a:p>
            <a:pPr marL="68580" indent="0" algn="ctr">
              <a:buNone/>
            </a:pPr>
            <a:r>
              <a:rPr lang="ru-RU" i="1" dirty="0"/>
              <a:t>Трунов Д.Г. </a:t>
            </a:r>
            <a:r>
              <a:rPr lang="ru-RU" dirty="0"/>
              <a:t>Психологические механизмы воздействия религиозной проповеди // Религия в изменяющейся России. Тезисы докладов Российской научно-практической конференции (22-23 мая 2002 г.). — Т. 1. — Пермь, 2002. — с. 107-110</a:t>
            </a:r>
          </a:p>
          <a:p>
            <a:pPr marL="68580" indent="0" algn="ctr">
              <a:buNone/>
            </a:pPr>
            <a:r>
              <a:rPr lang="ru-RU" dirty="0" err="1"/>
              <a:t>Чарышева</a:t>
            </a:r>
            <a:r>
              <a:rPr lang="ru-RU" dirty="0"/>
              <a:t>, С. Р. Лидерство и ментальность / С. Р. </a:t>
            </a:r>
            <a:r>
              <a:rPr lang="ru-RU" dirty="0" err="1"/>
              <a:t>Чарышева</a:t>
            </a:r>
            <a:r>
              <a:rPr lang="ru-RU" dirty="0"/>
              <a:t>. — Текст : непосредственный // Молодой ученый. — 2014. — № 20 (79). — С. 664-671. — URL: https://moluch.ru/archive/79/14039/ (дата обращения: 02.12.2022).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82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1323" y="1087120"/>
            <a:ext cx="9036423" cy="4745509"/>
          </a:xfrm>
        </p:spPr>
        <p:txBody>
          <a:bodyPr/>
          <a:lstStyle/>
          <a:p>
            <a:r>
              <a:rPr lang="ru-RU" dirty="0"/>
              <a:t>О. </a:t>
            </a:r>
            <a:r>
              <a:rPr lang="ru-RU" dirty="0" err="1"/>
              <a:t>Тид</a:t>
            </a:r>
            <a:r>
              <a:rPr lang="ru-RU" dirty="0"/>
              <a:t> связывал лидерство со способностью оказывать влияние на людей для достижения определенной цели, причем такой, которую все участники совместной деятельности считают желательной. 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D59470D-F2B6-42AB-8E1E-1E331629C4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6109634"/>
              </p:ext>
            </p:extLst>
          </p:nvPr>
        </p:nvGraphicFramePr>
        <p:xfrm>
          <a:off x="2092960" y="3230880"/>
          <a:ext cx="8067040" cy="2907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936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/>
              <a:t>Черты лидера</a:t>
            </a:r>
            <a:endParaRPr lang="ru-RU" sz="28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62580E8-E302-45F4-898B-F0E3B706A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667577"/>
              </p:ext>
            </p:extLst>
          </p:nvPr>
        </p:nvGraphicFramePr>
        <p:xfrm>
          <a:off x="1463040" y="2306320"/>
          <a:ext cx="8965248" cy="3526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32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681" y="894080"/>
            <a:ext cx="9178066" cy="4938549"/>
          </a:xfrm>
        </p:spPr>
        <p:txBody>
          <a:bodyPr>
            <a:noAutofit/>
          </a:bodyPr>
          <a:lstStyle/>
          <a:p>
            <a:r>
              <a:rPr lang="ru-RU" sz="3600" dirty="0"/>
              <a:t>Эффективный лидер доводит свои ожидания до подчиненных, определяет границы их действий. В то же время именно его последователи и подчиненные оценивают правильность и эффективность предложенного им курса и способа организации деятельности.</a:t>
            </a:r>
          </a:p>
          <a:p>
            <a:pPr marL="6858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594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Теория харизматического лидерства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Харизматическая</a:t>
            </a:r>
            <a:r>
              <a:rPr lang="ru-RU" dirty="0"/>
              <a:t> </a:t>
            </a:r>
            <a:r>
              <a:rPr lang="ru-RU" b="1" dirty="0"/>
              <a:t>теория</a:t>
            </a:r>
            <a:r>
              <a:rPr lang="ru-RU" dirty="0"/>
              <a:t> </a:t>
            </a:r>
            <a:r>
              <a:rPr lang="ru-RU" b="1" dirty="0"/>
              <a:t>лидерства</a:t>
            </a:r>
            <a:r>
              <a:rPr lang="ru-RU" dirty="0"/>
              <a:t> заключается в том, что последователи подражают личностным </a:t>
            </a:r>
            <a:r>
              <a:rPr lang="ru-RU" b="1" dirty="0"/>
              <a:t>качествам</a:t>
            </a:r>
            <a:r>
              <a:rPr lang="ru-RU" dirty="0"/>
              <a:t> руководителя. </a:t>
            </a:r>
            <a:r>
              <a:rPr lang="ru-RU" b="1" dirty="0"/>
              <a:t>Лидер</a:t>
            </a:r>
            <a:r>
              <a:rPr lang="ru-RU" dirty="0"/>
              <a:t> обладает способностью оказывать влияние на мышление, моделируя систему восприятия ценностей. Его поведение воспринимается, как образец. Главными особенностями харизмы является способность видоизменять восприятие реальности и модель поведения ведомой группы людей.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82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«Харизмой» по Веберу следует называть качество, дарованное Богом. Благодаря этому качеству, человек воспринимается другими как одаренный сверхъестественными характеристиками.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0819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A9AD7-FC8C-4FBF-A99D-B043D9E4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91B1A6-0B76-4B9E-BAE7-2ADC9312B4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05" b="10136"/>
          <a:stretch/>
        </p:blipFill>
        <p:spPr bwMode="auto">
          <a:xfrm>
            <a:off x="1290320" y="613927"/>
            <a:ext cx="9652000" cy="468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248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Религиозный подход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«религиозном» подходе </a:t>
            </a:r>
            <a:r>
              <a:rPr lang="ru-RU" i="1" dirty="0"/>
              <a:t>(К. Фридрих, Д. </a:t>
            </a:r>
            <a:r>
              <a:rPr lang="ru-RU" i="1" dirty="0" err="1"/>
              <a:t>Эммет</a:t>
            </a:r>
            <a:r>
              <a:rPr lang="ru-RU" i="1" dirty="0"/>
              <a:t>)</a:t>
            </a:r>
            <a:r>
              <a:rPr lang="ru-RU" dirty="0"/>
              <a:t> критикуется выведение изначально теологического понятия харизмы за пределы религии, а также безразличие к вопросам лидерской духовности и морали. В результате утверждается либо несовместимость сфер религии и политики, либо использование категории харизмы применительно к политике допускается лишь к ограниченному кругу представителей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3527142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С. Московичи пытается выделить признаки харизмы в личности </a:t>
            </a:r>
            <a:r>
              <a:rPr lang="ru-RU" dirty="0" err="1"/>
              <a:t>личности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Демонстративные действие (заигрывание с массами, эффектные поступки).</a:t>
            </a:r>
          </a:p>
          <a:p>
            <a:r>
              <a:rPr lang="ru-RU" dirty="0"/>
              <a:t>Лидер доказывает наличие у него «сверхъестественных» качеств.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B6B9494-D461-43E8-BDCC-38AC89225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360" y="3270496"/>
            <a:ext cx="4255770" cy="283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27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543</TotalTime>
  <Words>511</Words>
  <Application>Microsoft Office PowerPoint</Application>
  <PresentationFormat>Широкоэкранный</PresentationFormat>
  <Paragraphs>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2</vt:lpstr>
      <vt:lpstr>Остин</vt:lpstr>
      <vt:lpstr>Концепция О.Тида Теория харизматического лидерства     Надыргалиев Елнар</vt:lpstr>
      <vt:lpstr>Презентация PowerPoint</vt:lpstr>
      <vt:lpstr>Черты лидера</vt:lpstr>
      <vt:lpstr>Презентация PowerPoint</vt:lpstr>
      <vt:lpstr>Теория харизматического лидерства</vt:lpstr>
      <vt:lpstr>Презентация PowerPoint</vt:lpstr>
      <vt:lpstr>Презентация PowerPoint</vt:lpstr>
      <vt:lpstr>Религиозный подход</vt:lpstr>
      <vt:lpstr>С. Московичи пытается выделить признаки харизмы в личности личности: </vt:lpstr>
      <vt:lpstr>Функциональная трактовка харизмы. </vt:lpstr>
      <vt:lpstr>Джей Конгер (Jay Conger) предложил четырехэтапную модель харизматического лидерства: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Товарный знак</dc:title>
  <dc:creator>User</dc:creator>
  <cp:lastModifiedBy>u</cp:lastModifiedBy>
  <cp:revision>46</cp:revision>
  <dcterms:created xsi:type="dcterms:W3CDTF">2020-03-29T11:33:19Z</dcterms:created>
  <dcterms:modified xsi:type="dcterms:W3CDTF">2022-12-02T04:15:43Z</dcterms:modified>
</cp:coreProperties>
</file>